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png" ContentType="image/png"/>
  <Override PartName="/ppt/media/image10.png" ContentType="image/png"/>
  <Override PartName="/ppt/media/image6.jpeg" ContentType="image/jpeg"/>
  <Override PartName="/ppt/media/image8.jpeg" ContentType="image/jpeg"/>
  <Override PartName="/ppt/media/image11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13.png" ContentType="image/png"/>
  <Override PartName="/ppt/media/image5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1.png" ContentType="image/png"/>
  <Override PartName="/ppt/media/image24.png" ContentType="image/png"/>
  <Override PartName="/ppt/media/image9.jpeg" ContentType="image/jpeg"/>
  <Override PartName="/ppt/media/image3.png" ContentType="image/png"/>
  <Override PartName="/ppt/media/image4.jpeg" ContentType="image/jpeg"/>
  <Override PartName="/ppt/media/image2.png" ContentType="image/png"/>
  <Override PartName="/ppt/media/image25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BBB9908-1491-4C90-9A30-12D5A9D0DAF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707C8D-B414-49B5-AFD5-DA6F1661BA3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55D11C8-AD5A-4D84-9675-55149BFE769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556A4D-2459-4D8A-95D7-F4579F21B4B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2AF88-CC15-4C54-B05D-C65A489B5F4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F62B97-24A1-469D-8091-0D932881598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049B39-CACF-4C0A-B5CB-3BEEA001552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1C2A0-6DA4-4326-806A-E3251F8CCAB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60ECF8-C657-4510-8409-933CDA8EADF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A136EA-0977-4A37-8455-A2EBEB0F97B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19EE92-4869-4FAD-B7DD-FA60F6A2F0D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00AF4C-6A7F-4C98-A2E2-B3DF01973DE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71F2A9-FAC3-4432-8B3B-A8772F5F3AA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7BE77C-0040-4DD2-8B4B-3F66C759652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172550-9B6F-4968-A094-5AE940C1CA3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C47EFF-3931-46E8-ACDA-8EB882CF530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47E9A-9DD1-45F5-8195-242ACF7A58E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DAE299-5CBD-42E8-8A7D-CFFD0555030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889D8E-F3E9-4384-822C-16CA05A4CEB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40E706-7E11-4C6E-BBE2-C28FD220D2F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8589ED-FA2D-456E-86B0-DB33313C2FF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43E401-A1D7-4508-AF8A-A3B4F903803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BAD201-027E-454E-9F83-D9D5D9CF767E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79D356-D45F-4DC2-8678-CF42FEF3F81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9CE0F2-9DD8-4836-AF0D-F01CC776749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C2ACA0-BBB5-4C18-B05B-BFDFCD12C5C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51A675-5321-4D53-B5FD-A7DB7FCB974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A7BDA0-7A25-4301-8EC4-BF46B308911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B2A07D-9BC6-439D-8142-D28350B9BA5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1F44C6-3D06-4D73-B0D0-B65FBDCEACBE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D213CB8-E0BD-49B2-A13C-FE2D399E4350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C7A0B7-3E59-48A3-BE42-C08C7268DEF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63F47BA-D8CC-45C1-8379-1A097AFD92C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07AE96-3BD2-467C-AB9F-B811B169AB45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C431EE-8243-45DE-AD1C-ED0C0765F85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BF42EF5-4E57-481A-B458-EC7BE494626D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B73CC2F-90A8-4B05-A98D-AC1DA9070A1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8939565-8E9B-4F02-9557-BF7D051D684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103D226-6FF6-45AB-912D-4DA05FF7EB89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E4FB100-C568-4963-A0B8-EC8AF9FB3919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A89EA6B-892A-456E-BC56-581D75E8F3EB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9C25A9-AEDE-4500-A2A8-DBE2D4298E1C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26788C-8D63-42BC-9CB7-BFC90514264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B18BAA-1158-4893-AF89-B87C1315D90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6C7A49-C21C-44C0-9CFA-1D5B20A390D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1C375E-ADB3-490F-84FB-D38495529ED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622D3A-80FC-4A19-8DC3-1255C376CD5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B52D050-DCFD-4AEA-893E-9F7C99CF488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34240" y="226440"/>
            <a:ext cx="3882960" cy="46900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226440" y="2975760"/>
            <a:ext cx="4458600" cy="194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fffce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2AE68D7-D25E-44FB-B2E6-FE92BF0275F6}" type="slidenum">
              <a:rPr b="0" lang="en" sz="1000" spc="-1" strike="noStrike">
                <a:solidFill>
                  <a:srgbClr val="fffce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22644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03804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40;p28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fffce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1D2A830-DE31-4A92-B634-CF5AF6A2C11A}" type="slidenum">
              <a:rPr b="0" lang="en" sz="1000" spc="-1" strike="noStrike">
                <a:solidFill>
                  <a:srgbClr val="fffce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22644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723420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226440" y="1271160"/>
            <a:ext cx="4118760" cy="81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226440" y="2080440"/>
            <a:ext cx="4118760" cy="167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034298-6CF4-4FDD-AD29-AA7D2DB9FC3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2df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05;p6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fffce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D80D89-502B-48E9-901B-E3AFD9D177FF}" type="slidenum">
              <a:rPr b="0" lang="en" sz="1000" spc="-1" strike="noStrike">
                <a:solidFill>
                  <a:srgbClr val="fffce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22644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7234200" y="164520"/>
            <a:ext cx="1647000" cy="23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226440" y="1271160"/>
            <a:ext cx="4118760" cy="81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226440" y="2080440"/>
            <a:ext cx="4118760" cy="167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26440" y="753480"/>
            <a:ext cx="8536320" cy="4163400"/>
          </a:xfrm>
          <a:prstGeom prst="rect">
            <a:avLst/>
          </a:prstGeom>
          <a:noFill/>
          <a:ln w="0">
            <a:noFill/>
          </a:ln>
        </p:spPr>
        <p:txBody>
          <a:bodyPr tIns="9144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500" spc="-1" strike="noStrike">
                <a:solidFill>
                  <a:srgbClr val="000000"/>
                </a:solidFill>
                <a:latin typeface="Roboto Mono"/>
                <a:ea typeface="Roboto Mono"/>
              </a:rPr>
              <a:t>Voice Recognition</a:t>
            </a:r>
            <a:br>
              <a:rPr sz="8500"/>
            </a:br>
            <a:br>
              <a:rPr sz="1600"/>
            </a:br>
            <a:br>
              <a:rPr sz="1600"/>
            </a:br>
            <a:endParaRPr b="0" lang="en-US" sz="8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Google Shape;585;p95" descr=""/>
          <p:cNvPicPr/>
          <p:nvPr/>
        </p:nvPicPr>
        <p:blipFill>
          <a:blip r:embed="rId1"/>
          <a:stretch/>
        </p:blipFill>
        <p:spPr>
          <a:xfrm>
            <a:off x="226440" y="625680"/>
            <a:ext cx="3420720" cy="109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32120" y="113400"/>
            <a:ext cx="4359240" cy="575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CONFUSION MATRIX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Google Shape;667;p104" descr=""/>
          <p:cNvPicPr/>
          <p:nvPr/>
        </p:nvPicPr>
        <p:blipFill>
          <a:blip r:embed="rId1"/>
          <a:stretch/>
        </p:blipFill>
        <p:spPr>
          <a:xfrm>
            <a:off x="4572000" y="3527640"/>
            <a:ext cx="4571640" cy="161568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668;p104" descr=""/>
          <p:cNvPicPr/>
          <p:nvPr/>
        </p:nvPicPr>
        <p:blipFill>
          <a:blip r:embed="rId2"/>
          <a:stretch/>
        </p:blipFill>
        <p:spPr>
          <a:xfrm>
            <a:off x="132120" y="838080"/>
            <a:ext cx="4247640" cy="3322440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673;p105"/>
          <p:cNvSpPr/>
          <p:nvPr/>
        </p:nvSpPr>
        <p:spPr>
          <a:xfrm>
            <a:off x="139680" y="92520"/>
            <a:ext cx="886428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KEY TAKEAWAYS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4" name="Google Shape;674;p105"/>
          <p:cNvSpPr/>
          <p:nvPr/>
        </p:nvSpPr>
        <p:spPr>
          <a:xfrm>
            <a:off x="250560" y="564840"/>
            <a:ext cx="4515120" cy="44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Lessons Learned: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Not enough data to train the model</a:t>
            </a:r>
            <a:endParaRPr b="0" lang="en-US" sz="14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28292a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With audio models, more data is better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Inconsistent recordings </a:t>
            </a:r>
            <a:endParaRPr b="0" lang="en-US" sz="14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28292a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Differences in recording methods and environment can affect model performance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Folds split by row overlap </a:t>
            </a:r>
            <a:r>
              <a:rPr b="0" lang="en" sz="1000" spc="-1" strike="noStrike">
                <a:solidFill>
                  <a:srgbClr val="000000"/>
                </a:solidFill>
                <a:latin typeface="Roboto"/>
                <a:ea typeface="Roboto"/>
              </a:rPr>
              <a:t>➜ </a:t>
            </a: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leads to leakage between train/test sets</a:t>
            </a:r>
            <a:endParaRPr b="0" lang="en-US" sz="14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F1 score suspiciously high </a:t>
            </a:r>
            <a:endParaRPr b="0" lang="en-US" sz="1400" spc="-1" strike="noStrike"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Solution - GroupKFold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Final Thoughts: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Voice recognition can be challenging and finicky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Quite a few variables to consider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Data quality is extremely important for accurate results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28292a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8292a"/>
                </a:solidFill>
                <a:latin typeface="Roboto"/>
                <a:ea typeface="Roboto"/>
              </a:rPr>
              <a:t>With careful data collection, cleaning, training, and evaluation ML models can reliably identify speakers in real world settings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5" name="Google Shape;675;p105" descr=""/>
          <p:cNvPicPr/>
          <p:nvPr/>
        </p:nvPicPr>
        <p:blipFill>
          <a:blip r:embed="rId1"/>
          <a:stretch/>
        </p:blipFill>
        <p:spPr>
          <a:xfrm>
            <a:off x="2694960" y="16200"/>
            <a:ext cx="2070720" cy="66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680;p10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681;p106"/>
          <p:cNvSpPr/>
          <p:nvPr/>
        </p:nvSpPr>
        <p:spPr>
          <a:xfrm>
            <a:off x="1367280" y="1924560"/>
            <a:ext cx="1759680" cy="12942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26440" y="184320"/>
            <a:ext cx="4118760" cy="54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THE CHALLENGE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226440" y="1191600"/>
            <a:ext cx="4118760" cy="371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Goal:</a:t>
            </a:r>
            <a:r>
              <a:rPr b="0" lang="en" sz="1400" spc="-1" strike="noStrike">
                <a:solidFill>
                  <a:srgbClr val="000000"/>
                </a:solidFill>
                <a:latin typeface="Inter"/>
                <a:ea typeface="Inter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Identify who is currently speaking using machine learning models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Problem: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Identifying individuals based on real time audio input presents several challenges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Inter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Background noise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Inter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Varying acoustic environments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Inter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Variations in speech patterns, volume, and intonation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Real World Applications: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Dictations systems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Voice activated assistants such as Siri, Alexa, and Google Assistant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Voice authentication and security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Inter"/>
                <a:ea typeface="Inter"/>
              </a:rPr>
              <a:t>Targeted focus and highlighting of current speaker used in applications such as Teams and Zoom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Google Shape;592;p96" descr=""/>
          <p:cNvPicPr/>
          <p:nvPr/>
        </p:nvPicPr>
        <p:blipFill>
          <a:blip r:embed="rId1"/>
          <a:stretch/>
        </p:blipFill>
        <p:spPr>
          <a:xfrm>
            <a:off x="4572000" y="3767040"/>
            <a:ext cx="4571640" cy="137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597;p97" descr=""/>
          <p:cNvPicPr/>
          <p:nvPr/>
        </p:nvPicPr>
        <p:blipFill>
          <a:blip r:embed="rId1"/>
          <a:stretch/>
        </p:blipFill>
        <p:spPr>
          <a:xfrm>
            <a:off x="-294840" y="405360"/>
            <a:ext cx="4332600" cy="433260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598;p97"/>
          <p:cNvSpPr/>
          <p:nvPr/>
        </p:nvSpPr>
        <p:spPr>
          <a:xfrm>
            <a:off x="3990960" y="1510920"/>
            <a:ext cx="625320" cy="62532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80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599;p97"/>
          <p:cNvSpPr/>
          <p:nvPr/>
        </p:nvSpPr>
        <p:spPr>
          <a:xfrm>
            <a:off x="4185360" y="2244960"/>
            <a:ext cx="619560" cy="61956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80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600;p97"/>
          <p:cNvSpPr/>
          <p:nvPr/>
        </p:nvSpPr>
        <p:spPr>
          <a:xfrm>
            <a:off x="3990960" y="2973240"/>
            <a:ext cx="625320" cy="61956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80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601;p97"/>
          <p:cNvSpPr/>
          <p:nvPr/>
        </p:nvSpPr>
        <p:spPr>
          <a:xfrm>
            <a:off x="1745280" y="1044000"/>
            <a:ext cx="139032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7040" rIns="77040" tIns="77040" bIns="770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Roboto Medium"/>
                <a:ea typeface="Roboto Medium"/>
              </a:rPr>
              <a:t>Collect Data</a:t>
            </a:r>
            <a:endParaRPr b="0" lang="en-US" sz="1510" spc="-1" strike="noStrike">
              <a:latin typeface="Arial"/>
            </a:endParaRPr>
          </a:p>
        </p:txBody>
      </p:sp>
      <p:sp>
        <p:nvSpPr>
          <p:cNvPr id="174" name="Google Shape;602;p97"/>
          <p:cNvSpPr/>
          <p:nvPr/>
        </p:nvSpPr>
        <p:spPr>
          <a:xfrm>
            <a:off x="2087280" y="1671840"/>
            <a:ext cx="1596960" cy="5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7040" rIns="77040" tIns="77040" bIns="770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30" spc="-1" strike="noStrike">
                <a:solidFill>
                  <a:srgbClr val="000000"/>
                </a:solidFill>
                <a:latin typeface="Roboto Medium"/>
                <a:ea typeface="Roboto Medium"/>
              </a:rPr>
              <a:t>  </a:t>
            </a:r>
            <a:r>
              <a:rPr b="0" lang="en" sz="1430" spc="-1" strike="noStrike">
                <a:solidFill>
                  <a:srgbClr val="000000"/>
                </a:solidFill>
                <a:latin typeface="Roboto Medium"/>
                <a:ea typeface="Roboto Medium"/>
              </a:rPr>
              <a:t>Extract Features</a:t>
            </a:r>
            <a:endParaRPr b="0" lang="en-US" sz="1430" spc="-1" strike="noStrike">
              <a:latin typeface="Arial"/>
            </a:endParaRPr>
          </a:p>
        </p:txBody>
      </p:sp>
      <p:sp>
        <p:nvSpPr>
          <p:cNvPr id="175" name="Google Shape;603;p97"/>
          <p:cNvSpPr/>
          <p:nvPr/>
        </p:nvSpPr>
        <p:spPr>
          <a:xfrm>
            <a:off x="1952640" y="2382840"/>
            <a:ext cx="220572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7040" rIns="77040" tIns="77040" bIns="770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Roboto Medium"/>
                <a:ea typeface="Roboto Medium"/>
              </a:rPr>
              <a:t>Train Model</a:t>
            </a:r>
            <a:endParaRPr b="0" lang="en-US" sz="1510" spc="-1" strike="noStrike">
              <a:latin typeface="Arial"/>
            </a:endParaRPr>
          </a:p>
        </p:txBody>
      </p:sp>
      <p:sp>
        <p:nvSpPr>
          <p:cNvPr id="176" name="Google Shape;604;p97"/>
          <p:cNvSpPr/>
          <p:nvPr/>
        </p:nvSpPr>
        <p:spPr>
          <a:xfrm>
            <a:off x="1832040" y="3089880"/>
            <a:ext cx="220572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7040" rIns="77040" tIns="77040" bIns="770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Roboto Medium"/>
                <a:ea typeface="Roboto Medium"/>
              </a:rPr>
              <a:t>Optimize</a:t>
            </a:r>
            <a:endParaRPr b="0" lang="en-US" sz="1510" spc="-1" strike="noStrike">
              <a:latin typeface="Arial"/>
            </a:endParaRPr>
          </a:p>
        </p:txBody>
      </p:sp>
      <p:sp>
        <p:nvSpPr>
          <p:cNvPr id="177" name="Google Shape;605;p97"/>
          <p:cNvSpPr/>
          <p:nvPr/>
        </p:nvSpPr>
        <p:spPr>
          <a:xfrm>
            <a:off x="713520" y="3684600"/>
            <a:ext cx="32770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7040" rIns="77040" tIns="77040" bIns="770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Roboto Medium"/>
                <a:ea typeface="Roboto Medium"/>
              </a:rPr>
              <a:t>Predict</a:t>
            </a:r>
            <a:endParaRPr b="0" lang="en-US" sz="1510" spc="-1" strike="noStrike">
              <a:latin typeface="Arial"/>
            </a:endParaRPr>
          </a:p>
        </p:txBody>
      </p:sp>
      <p:sp>
        <p:nvSpPr>
          <p:cNvPr id="178" name="Google Shape;606;p97"/>
          <p:cNvSpPr/>
          <p:nvPr/>
        </p:nvSpPr>
        <p:spPr>
          <a:xfrm>
            <a:off x="3523680" y="843840"/>
            <a:ext cx="625320" cy="625320"/>
          </a:xfrm>
          <a:prstGeom prst="roundRect">
            <a:avLst>
              <a:gd name="adj" fmla="val 16667"/>
            </a:avLst>
          </a:prstGeom>
          <a:blipFill rotWithShape="0">
            <a:blip r:embed="rId5"/>
            <a:srcRect/>
            <a:stretch/>
          </a:blipFill>
          <a:ln w="80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Google Shape;607;p97"/>
          <p:cNvSpPr/>
          <p:nvPr/>
        </p:nvSpPr>
        <p:spPr>
          <a:xfrm>
            <a:off x="3487680" y="3637800"/>
            <a:ext cx="697320" cy="697320"/>
          </a:xfrm>
          <a:prstGeom prst="roundRect">
            <a:avLst>
              <a:gd name="adj" fmla="val 16667"/>
            </a:avLst>
          </a:prstGeom>
          <a:blipFill rotWithShape="0">
            <a:blip r:embed="rId6"/>
            <a:srcRect/>
            <a:stretch/>
          </a:blipFill>
          <a:ln w="80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Google Shape;608;p97"/>
          <p:cNvSpPr/>
          <p:nvPr/>
        </p:nvSpPr>
        <p:spPr>
          <a:xfrm>
            <a:off x="313920" y="2108160"/>
            <a:ext cx="927000" cy="92700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Google Shape;609;p97"/>
          <p:cNvSpPr/>
          <p:nvPr/>
        </p:nvSpPr>
        <p:spPr>
          <a:xfrm>
            <a:off x="0" y="112320"/>
            <a:ext cx="91436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THE APPROACH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24640" y="349920"/>
            <a:ext cx="4118760" cy="52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AUDIO COLLECTION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224640" y="1227600"/>
            <a:ext cx="4118760" cy="2763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8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Step 1: Collecting training data for the model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Audio collected from 6 separate individuals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Approximately 10 minutes of audio per person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Recordings consist of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Passages from various books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Lyrics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Tweets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News Articles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Natural Conversation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Recording conditions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Laptop microphone in a quiet room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Recording method chosen to most closely simulate live demonstration conditions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616;p98" descr=""/>
          <p:cNvPicPr/>
          <p:nvPr/>
        </p:nvPicPr>
        <p:blipFill>
          <a:blip r:embed="rId1"/>
          <a:stretch/>
        </p:blipFill>
        <p:spPr>
          <a:xfrm>
            <a:off x="4572000" y="3527640"/>
            <a:ext cx="4571640" cy="16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621;p99"/>
          <p:cNvSpPr/>
          <p:nvPr/>
        </p:nvSpPr>
        <p:spPr>
          <a:xfrm>
            <a:off x="0" y="197280"/>
            <a:ext cx="418824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FEATURE EXTRACTION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86" name="Google Shape;622;p99"/>
          <p:cNvSpPr/>
          <p:nvPr/>
        </p:nvSpPr>
        <p:spPr>
          <a:xfrm>
            <a:off x="189360" y="1590480"/>
            <a:ext cx="4258800" cy="19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Step 2: Extracting useful features from the audio</a:t>
            </a:r>
            <a:endParaRPr b="0" lang="en-US" sz="1400" spc="-1" strike="noStrike"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Tools and Processes: </a:t>
            </a:r>
            <a:endParaRPr b="0" lang="en-US" sz="1200" spc="-1" strike="noStrike"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Librosa audio library - converts </a:t>
            </a:r>
            <a:endParaRPr b="0" lang="en-US" sz="1200" spc="-1" strike="noStrike">
              <a:latin typeface="Arial"/>
            </a:endParaRPr>
          </a:p>
          <a:p>
            <a:pPr lvl="2" marL="1371600" indent="-304920">
              <a:lnSpc>
                <a:spcPct val="90000"/>
              </a:lnSpc>
              <a:buClr>
                <a:srgbClr val="000000"/>
              </a:buClr>
              <a:buFont typeface="Roboto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Raw audio </a:t>
            </a:r>
            <a:r>
              <a:rPr b="0" lang="en" sz="1000" spc="-1" strike="noStrike">
                <a:solidFill>
                  <a:srgbClr val="000000"/>
                </a:solidFill>
                <a:latin typeface="Roboto"/>
                <a:ea typeface="Roboto"/>
              </a:rPr>
              <a:t>➜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feature vectors 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Windowing:</a:t>
            </a:r>
            <a:endParaRPr b="0" lang="en-US" sz="1200" spc="-1" strike="noStrike"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Split audio waveform into 1 second windows</a:t>
            </a:r>
            <a:endParaRPr b="0" lang="en-US" sz="1200" spc="-1" strike="noStrike"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50% overlap to preserve continuity</a:t>
            </a:r>
            <a:endParaRPr b="0" lang="en-US" sz="1200" spc="-1" strike="noStrike"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Each window = 1 row of data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Final data frame </a:t>
            </a:r>
            <a:r>
              <a:rPr b="0" lang="en" sz="1000" spc="-1" strike="noStrike">
                <a:solidFill>
                  <a:srgbClr val="000000"/>
                </a:solidFill>
                <a:latin typeface="Roboto"/>
                <a:ea typeface="Roboto"/>
              </a:rPr>
              <a:t>➜ </a:t>
            </a:r>
            <a:r>
              <a:rPr b="0" lang="en" sz="12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7898 x 49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7" name="Google Shape;623;p99" descr=""/>
          <p:cNvPicPr/>
          <p:nvPr/>
        </p:nvPicPr>
        <p:blipFill>
          <a:blip r:embed="rId1"/>
          <a:stretch/>
        </p:blipFill>
        <p:spPr>
          <a:xfrm>
            <a:off x="1560240" y="668520"/>
            <a:ext cx="1067760" cy="49212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624;p99"/>
          <p:cNvSpPr/>
          <p:nvPr/>
        </p:nvSpPr>
        <p:spPr>
          <a:xfrm>
            <a:off x="65880" y="3982320"/>
            <a:ext cx="4505760" cy="1009800"/>
          </a:xfrm>
          <a:prstGeom prst="rect">
            <a:avLst/>
          </a:prstGeom>
          <a:noFill/>
          <a:ln w="9525">
            <a:solidFill>
              <a:srgbClr val="4285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[ mfcc1, mfcc2, ... , chroma1, ... , contrast1, ... , rms, zcr ] </a:t>
            </a:r>
            <a:endParaRPr b="0" lang="en-US" sz="1300" spc="-1" strike="noStrike">
              <a:latin typeface="Arial"/>
            </a:endParaRPr>
          </a:p>
          <a:p>
            <a:pPr marL="13716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Roboto"/>
                <a:ea typeface="Roboto"/>
              </a:rPr>
              <a:t>             </a:t>
            </a:r>
            <a:r>
              <a:rPr b="1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↓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Roboto"/>
                <a:ea typeface="Roboto"/>
              </a:rPr>
              <a:t>[0.1, 0.2, …, -0.4, …,  -0.2, …, 0.05, 1.2]</a:t>
            </a:r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189" name="Google Shape;625;p99"/>
          <p:cNvGraphicFramePr/>
          <p:nvPr/>
        </p:nvGraphicFramePr>
        <p:xfrm>
          <a:off x="4708800" y="2781000"/>
          <a:ext cx="4258800" cy="1823400"/>
        </p:xfrm>
        <a:graphic>
          <a:graphicData uri="http://schemas.openxmlformats.org/drawingml/2006/table">
            <a:tbl>
              <a:tblPr/>
              <a:tblGrid>
                <a:gridCol w="1288800"/>
                <a:gridCol w="2970000"/>
              </a:tblGrid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Feature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What It Measures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075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MFCC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Timbre / vocal-tract shape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Chroma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Harmonic / pitch content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55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ZCR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Noisiness &amp; consonant sharpness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RMS Energy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Volume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630;p100"/>
          <p:cNvSpPr/>
          <p:nvPr/>
        </p:nvSpPr>
        <p:spPr>
          <a:xfrm>
            <a:off x="1041840" y="851760"/>
            <a:ext cx="4735080" cy="1998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631;p100"/>
          <p:cNvSpPr/>
          <p:nvPr/>
        </p:nvSpPr>
        <p:spPr>
          <a:xfrm>
            <a:off x="1041480" y="2772720"/>
            <a:ext cx="4735080" cy="194796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632;p100"/>
          <p:cNvSpPr/>
          <p:nvPr/>
        </p:nvSpPr>
        <p:spPr>
          <a:xfrm rot="21598800">
            <a:off x="177120" y="1510200"/>
            <a:ext cx="151524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9120" rIns="69120" tIns="69120" bIns="691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40" spc="-1" strike="noStrike">
                <a:solidFill>
                  <a:srgbClr val="000000"/>
                </a:solidFill>
                <a:latin typeface="Roboto Medium"/>
                <a:ea typeface="Roboto Medium"/>
              </a:rPr>
              <a:t>Lisa →</a:t>
            </a:r>
            <a:endParaRPr b="0" lang="en-US" sz="1740" spc="-1" strike="noStrike">
              <a:latin typeface="Arial"/>
            </a:endParaRPr>
          </a:p>
        </p:txBody>
      </p:sp>
      <p:sp>
        <p:nvSpPr>
          <p:cNvPr id="193" name="Google Shape;633;p100"/>
          <p:cNvSpPr/>
          <p:nvPr/>
        </p:nvSpPr>
        <p:spPr>
          <a:xfrm>
            <a:off x="75600" y="3542760"/>
            <a:ext cx="161712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9120" rIns="69120" tIns="69120" bIns="691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40" spc="-1" strike="noStrike">
                <a:solidFill>
                  <a:srgbClr val="000000"/>
                </a:solidFill>
                <a:latin typeface="Roboto Medium"/>
                <a:ea typeface="Roboto Medium"/>
              </a:rPr>
              <a:t>Drake →</a:t>
            </a:r>
            <a:endParaRPr b="0" lang="en-US" sz="1740" spc="-1" strike="noStrike">
              <a:latin typeface="Arial"/>
            </a:endParaRPr>
          </a:p>
        </p:txBody>
      </p:sp>
      <p:sp>
        <p:nvSpPr>
          <p:cNvPr id="194" name="Google Shape;634;p100"/>
          <p:cNvSpPr/>
          <p:nvPr/>
        </p:nvSpPr>
        <p:spPr>
          <a:xfrm>
            <a:off x="118080" y="95760"/>
            <a:ext cx="886428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AUDIO VISUALIZATION - MEL SPECTROGRAM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6440" y="184320"/>
            <a:ext cx="4118760" cy="54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TRAINING THE MODEL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26440" y="1305000"/>
            <a:ext cx="4118760" cy="2063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Step 3: Model Training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We used ‘Support Vector classifier’ in a 3-step pipeline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Scales all features so that large values do not dominate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Picks the most meaningful features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SVC classifier: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920">
              <a:lnSpc>
                <a:spcPct val="90000"/>
              </a:lnSpc>
              <a:buClr>
                <a:srgbClr val="000000"/>
              </a:buClr>
              <a:buFont typeface="Roboto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Finds optimal boundaries between classes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920">
              <a:lnSpc>
                <a:spcPct val="90000"/>
              </a:lnSpc>
              <a:buClr>
                <a:srgbClr val="000000"/>
              </a:buClr>
              <a:buFont typeface="Roboto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Suited for high-dimensional, non-linear data such as audio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641;p101" descr=""/>
          <p:cNvPicPr/>
          <p:nvPr/>
        </p:nvPicPr>
        <p:blipFill>
          <a:blip r:embed="rId1"/>
          <a:stretch/>
        </p:blipFill>
        <p:spPr>
          <a:xfrm>
            <a:off x="4572000" y="3767040"/>
            <a:ext cx="4571640" cy="1375920"/>
          </a:xfrm>
          <a:prstGeom prst="rect">
            <a:avLst/>
          </a:prstGeom>
          <a:ln w="0">
            <a:noFill/>
          </a:ln>
        </p:spPr>
      </p:pic>
      <p:sp>
        <p:nvSpPr>
          <p:cNvPr id="198" name="Google Shape;642;p101"/>
          <p:cNvSpPr/>
          <p:nvPr/>
        </p:nvSpPr>
        <p:spPr>
          <a:xfrm>
            <a:off x="141480" y="3548160"/>
            <a:ext cx="4246200" cy="1168920"/>
          </a:xfrm>
          <a:prstGeom prst="rect">
            <a:avLst/>
          </a:prstGeom>
          <a:noFill/>
          <a:ln w="9525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svc_pipe = Pipeline([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    </a:t>
            </a: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('scaler', StandardScaler()),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    </a:t>
            </a: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('selector',   SelectKBest(mutual_info_classif, k="all")),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    </a:t>
            </a: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('classifier', SVC(probability=True))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8292a"/>
                </a:solidFill>
                <a:latin typeface="Roboto"/>
                <a:ea typeface="Roboto"/>
              </a:rPr>
              <a:t>])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199" name="Google Shape;643;p101"/>
          <p:cNvSpPr/>
          <p:nvPr/>
        </p:nvSpPr>
        <p:spPr>
          <a:xfrm>
            <a:off x="1843200" y="706320"/>
            <a:ext cx="717840" cy="5450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Google Shape;644;p101" descr=""/>
          <p:cNvPicPr/>
          <p:nvPr/>
        </p:nvPicPr>
        <p:blipFill>
          <a:blip r:embed="rId3"/>
          <a:stretch/>
        </p:blipFill>
        <p:spPr>
          <a:xfrm>
            <a:off x="1154160" y="589320"/>
            <a:ext cx="855720" cy="8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32120" y="113400"/>
            <a:ext cx="4359240" cy="575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Roboto Mono"/>
                <a:ea typeface="Roboto Mono"/>
              </a:rPr>
              <a:t>OPTIMIZING PARAMETERS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224640" y="1297080"/>
            <a:ext cx="4118760" cy="1533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Step 4: Optimization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What we tried: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Several classifiers (RF, GB, SVC)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GridSearchCV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Increasing the dataset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Cross validation </a:t>
            </a:r>
            <a:r>
              <a:rPr b="0" lang="en" sz="1000" spc="-1" strike="noStrike">
                <a:solidFill>
                  <a:srgbClr val="000000"/>
                </a:solidFill>
                <a:latin typeface="Roboto"/>
                <a:ea typeface="Roboto"/>
              </a:rPr>
              <a:t>➜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GroupKFold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Randomized audio content and environments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Google Shape;651;p102" descr=""/>
          <p:cNvPicPr/>
          <p:nvPr/>
        </p:nvPicPr>
        <p:blipFill>
          <a:blip r:embed="rId1"/>
          <a:stretch/>
        </p:blipFill>
        <p:spPr>
          <a:xfrm>
            <a:off x="4572000" y="3527640"/>
            <a:ext cx="4571640" cy="161568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652;p102"/>
          <p:cNvSpPr/>
          <p:nvPr/>
        </p:nvSpPr>
        <p:spPr>
          <a:xfrm>
            <a:off x="656280" y="3066840"/>
            <a:ext cx="3255120" cy="1433880"/>
          </a:xfrm>
          <a:prstGeom prst="rect">
            <a:avLst/>
          </a:prstGeom>
          <a:noFill/>
          <a:ln w="9525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svc_grid = 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"selector__k":  [30, 40, "all"],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"classifier__C":  [10, 25, 35],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"classifier__gamma":  ["scale", "auto", 0.1],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"classifier__kernel":  ["rbf", "poly"],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"classifier__degree":  [2, 3]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}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05" name="Google Shape;653;p102"/>
          <p:cNvSpPr/>
          <p:nvPr/>
        </p:nvSpPr>
        <p:spPr>
          <a:xfrm>
            <a:off x="1909800" y="594360"/>
            <a:ext cx="748080" cy="75456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0" y="87840"/>
            <a:ext cx="4373640" cy="54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" sz="2300" spc="-1" strike="noStrike">
                <a:solidFill>
                  <a:srgbClr val="000000"/>
                </a:solidFill>
                <a:latin typeface="Roboto Mono"/>
                <a:ea typeface="Roboto Mono"/>
              </a:rPr>
              <a:t>EVALUATING THE MODEL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99000" y="633240"/>
            <a:ext cx="4373640" cy="439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Best F1: </a:t>
            </a:r>
            <a:r>
              <a:rPr b="0" lang="en" sz="1400" spc="-1" strike="noStrike">
                <a:solidFill>
                  <a:srgbClr val="0000ff"/>
                </a:solidFill>
                <a:latin typeface="Roboto"/>
                <a:ea typeface="Roboto"/>
              </a:rPr>
              <a:t>0.7746556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Best Params: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{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'classifier__C': 10,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'classifier__gamma': 'scale', 'classifier__kernel': 'rbf',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'selector__k': 'all'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}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            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9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‘</a:t>
            </a: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classifier_kernel’: ‘rbf’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9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maps data into higher dimensionality space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‘</a:t>
            </a: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classifier__C’: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punishment for misclassifying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‘</a:t>
            </a: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classifier__gamma’: ‘scale’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595959"/>
              </a:buClr>
              <a:buFont typeface="Roboto"/>
              <a:buChar char="○"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how wide margin around each data point (‘scale’ = low)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Roboto"/>
              <a:buChar char="●"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‘</a:t>
            </a: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selector__k’:  ‘all’ = kept all features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Google Shape;660;p103" descr=""/>
          <p:cNvPicPr/>
          <p:nvPr/>
        </p:nvPicPr>
        <p:blipFill>
          <a:blip r:embed="rId1"/>
          <a:stretch/>
        </p:blipFill>
        <p:spPr>
          <a:xfrm>
            <a:off x="4572000" y="3767040"/>
            <a:ext cx="4571640" cy="137592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661;p103"/>
          <p:cNvSpPr/>
          <p:nvPr/>
        </p:nvSpPr>
        <p:spPr>
          <a:xfrm>
            <a:off x="3642480" y="87840"/>
            <a:ext cx="545040" cy="5450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2026-01-31T11:52:49Z</dcterms:modified>
  <cp:revision>1</cp:revision>
  <dc:subject/>
  <dc:title/>
</cp:coreProperties>
</file>